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59675" cy="1069181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51">
          <p15:clr>
            <a:srgbClr val="A4A3A4"/>
          </p15:clr>
        </p15:guide>
        <p15:guide id="2" pos="2268">
          <p15:clr>
            <a:srgbClr val="A4A3A4"/>
          </p15:clr>
        </p15:guide>
        <p15:guide id="3" orient="horz" pos="2120">
          <p15:clr>
            <a:srgbClr val="A4A3A4"/>
          </p15:clr>
        </p15:guide>
        <p15:guide id="4" pos="340">
          <p15:clr>
            <a:srgbClr val="A4A3A4"/>
          </p15:clr>
        </p15:guide>
        <p15:guide id="5" pos="4422">
          <p15:clr>
            <a:srgbClr val="A4A3A4"/>
          </p15:clr>
        </p15:guide>
        <p15:guide id="6" pos="24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1Rk/1ZXNndhzBDvl+n+GJKFzg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6C94FF-6307-4C4A-A54A-E6BB73A93788}">
  <a:tblStyle styleId="{AE6C94FF-6307-4C4A-A54A-E6BB73A9378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2"/>
    <p:restoredTop sz="94659"/>
  </p:normalViewPr>
  <p:slideViewPr>
    <p:cSldViewPr snapToGrid="0">
      <p:cViewPr>
        <p:scale>
          <a:sx n="100" d="100"/>
          <a:sy n="100" d="100"/>
        </p:scale>
        <p:origin x="4312" y="-448"/>
      </p:cViewPr>
      <p:guideLst>
        <p:guide orient="horz" pos="4751"/>
        <p:guide pos="2268"/>
        <p:guide orient="horz" pos="2120"/>
        <p:guide pos="340"/>
        <p:guide pos="4422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2946400" cy="49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00" tIns="46100" rIns="92200" bIns="46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9" y="2"/>
            <a:ext cx="2946400" cy="49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00" tIns="46100" rIns="92200" bIns="461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82800" y="744538"/>
            <a:ext cx="26320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1" y="4714959"/>
            <a:ext cx="5438775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00" tIns="46100" rIns="92200" bIns="461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327"/>
            <a:ext cx="2946400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00" tIns="46100" rIns="92200" bIns="461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9" y="9428327"/>
            <a:ext cx="2946400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00" tIns="46100" rIns="92200" bIns="46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bc9ee50309_0_0:notes"/>
          <p:cNvSpPr txBox="1">
            <a:spLocks noGrp="1"/>
          </p:cNvSpPr>
          <p:nvPr>
            <p:ph type="body" idx="1"/>
          </p:nvPr>
        </p:nvSpPr>
        <p:spPr>
          <a:xfrm>
            <a:off x="679451" y="4714959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00" tIns="46100" rIns="92200" bIns="46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" name="Google Shape;13;g2bc9ee503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bc9ee50309_0_20:notes"/>
          <p:cNvSpPr txBox="1">
            <a:spLocks noGrp="1"/>
          </p:cNvSpPr>
          <p:nvPr>
            <p:ph type="body" idx="1"/>
          </p:nvPr>
        </p:nvSpPr>
        <p:spPr>
          <a:xfrm>
            <a:off x="679451" y="4714959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00" tIns="46100" rIns="92200" bIns="46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" name="Google Shape;34;g2bc9ee5030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c9ee50309_0_33:notes"/>
          <p:cNvSpPr txBox="1">
            <a:spLocks noGrp="1"/>
          </p:cNvSpPr>
          <p:nvPr>
            <p:ph type="body" idx="1"/>
          </p:nvPr>
        </p:nvSpPr>
        <p:spPr>
          <a:xfrm>
            <a:off x="679451" y="4714959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00" tIns="46100" rIns="92200" bIns="46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g2bc9ee5030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tobias-kieltsch-636290120/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hyperlink" Target="https://www.kieltsch-consulting.info/referenz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BD72F44-AC87-A026-E83C-3672A327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8" y="-60525"/>
            <a:ext cx="7559675" cy="13039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0B22C1-ED25-093D-F1BE-D26C780C8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3963" y="475951"/>
            <a:ext cx="7559675" cy="1099197"/>
          </a:xfrm>
          <a:prstGeom prst="rect">
            <a:avLst/>
          </a:prstGeom>
        </p:spPr>
      </p:pic>
      <p:sp>
        <p:nvSpPr>
          <p:cNvPr id="16" name="Google Shape;16;g2bc9ee50309_0_0"/>
          <p:cNvSpPr/>
          <p:nvPr/>
        </p:nvSpPr>
        <p:spPr>
          <a:xfrm>
            <a:off x="636587" y="7384874"/>
            <a:ext cx="228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g2bc9ee50309_0_0" descr="http://www.soennecken.de/fileadmin/images/construct/empty_image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462" y="-102394"/>
            <a:ext cx="7144" cy="71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Google Shape;18;g2bc9ee50309_0_0"/>
          <p:cNvGraphicFramePr/>
          <p:nvPr>
            <p:extLst>
              <p:ext uri="{D42A27DB-BD31-4B8C-83A1-F6EECF244321}">
                <p14:modId xmlns:p14="http://schemas.microsoft.com/office/powerpoint/2010/main" val="2665965226"/>
              </p:ext>
            </p:extLst>
          </p:nvPr>
        </p:nvGraphicFramePr>
        <p:xfrm>
          <a:off x="539675" y="1575148"/>
          <a:ext cx="6480250" cy="9137444"/>
        </p:xfrm>
        <a:graphic>
          <a:graphicData uri="http://schemas.openxmlformats.org/drawingml/2006/table">
            <a:tbl>
              <a:tblPr>
                <a:noFill/>
                <a:tableStyleId>{AE6C94FF-6307-4C4A-A54A-E6BB73A93788}</a:tableStyleId>
              </a:tblPr>
              <a:tblGrid>
                <a:gridCol w="648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u="none" strike="noStrike" cap="none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Beraterprofil</a:t>
                      </a:r>
                      <a:endParaRPr sz="1400" u="none" strike="noStrike" cap="none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 Manager | PMO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Projektleitung und Prozessdesigner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Führungspersönlichkeit mit Macher-Gen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C-Level-Sparringspartner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 Prozessberater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Interim Management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i="0" u="none" strike="noStrike" cap="none" dirty="0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Berufserfahrung</a:t>
                      </a:r>
                      <a:endParaRPr sz="1400" u="none" strike="noStrike" cap="none" dirty="0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Jahre Geschäftsführer (COO) der </a:t>
                      </a:r>
                      <a:r>
                        <a:rPr lang="de-DE" sz="12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adnymics</a:t>
                      </a: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GmbH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Co-Founder des Business Hub 151.works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Jahre stellvertretende Regionalleitung bei der DHL Inhouse Consulting im Projekt Packstation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 </a:t>
                      </a:r>
                      <a:r>
                        <a:rPr lang="de-DE" sz="12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2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Operations</a:t>
                      </a: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 Projektmanagement im Same-Day-</a:t>
                      </a:r>
                      <a:r>
                        <a:rPr lang="de-DE" sz="12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Delivery</a:t>
                      </a: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Umfeld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Lean Manager </a:t>
                      </a:r>
                      <a:r>
                        <a:rPr lang="de-DE" sz="12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Continuous</a:t>
                      </a: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2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Improvement</a:t>
                      </a: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| European Supply Chain Excellence Award Winner</a:t>
                      </a: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Mehr als 16 Jahre Lebens-, Berufs- und Projekterfahrung</a:t>
                      </a: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endParaRPr lang="de-DE" sz="1200" u="none" strike="noStrike" cap="none" dirty="0">
                        <a:solidFill>
                          <a:srgbClr val="4C4C4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i="0" u="none" strike="noStrike" cap="none" dirty="0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Referenz</a:t>
                      </a:r>
                      <a:r>
                        <a:rPr lang="de-DE" sz="1600" b="1" dirty="0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auszug</a:t>
                      </a:r>
                      <a:endParaRPr sz="1400" u="none" strike="noStrike" cap="none" dirty="0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>
                        <a:solidFill>
                          <a:srgbClr val="006AB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>
                        <a:solidFill>
                          <a:srgbClr val="006AB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6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6AB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600"/>
                        <a:buFont typeface="Calibri"/>
                        <a:buNone/>
                      </a:pPr>
                      <a:r>
                        <a:rPr lang="de-DE" sz="1600" b="1" i="0" u="none" strike="noStrike" cap="none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Branchen / Zielgruppen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Digitale Geschäftsideen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 und Mobilität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marR="0" lvl="0" indent="-179999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nachhaltige Geschäftsmodelle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i="0" u="none" strike="noStrike" cap="none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Persönlichkeit</a:t>
                      </a:r>
                      <a:endParaRPr sz="1400" u="none" strike="noStrike" cap="none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2825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Hands-on-Mentalität</a:t>
                      </a:r>
                      <a:endParaRPr sz="1400" u="none" strike="noStrike" cap="none" dirty="0"/>
                    </a:p>
                    <a:p>
                      <a:pPr marL="180975" marR="0" lvl="0" indent="-180975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Schnelle Auffassungsgabe &amp; rasches Onboarding</a:t>
                      </a:r>
                      <a:endParaRPr sz="1400" u="none" strike="noStrike" cap="none" dirty="0"/>
                    </a:p>
                    <a:p>
                      <a:pPr marL="180975" marR="0" lvl="0" indent="-104775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None/>
                      </a:pP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Google Shape;24;g2bc9ee50309_0_0"/>
          <p:cNvSpPr txBox="1"/>
          <p:nvPr/>
        </p:nvSpPr>
        <p:spPr>
          <a:xfrm>
            <a:off x="5173972" y="8799254"/>
            <a:ext cx="2169600" cy="115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1600"/>
              <a:buFont typeface="Calibri"/>
              <a:buNone/>
            </a:pPr>
            <a:r>
              <a:rPr lang="de-DE" sz="1600" b="1" i="0" u="none" strike="noStrike" cap="none" dirty="0">
                <a:solidFill>
                  <a:srgbClr val="006AB2"/>
                </a:solidFill>
                <a:latin typeface="Calibri"/>
                <a:ea typeface="Calibri"/>
                <a:cs typeface="Calibri"/>
                <a:sym typeface="Calibri"/>
              </a:rPr>
              <a:t>Kontakt</a:t>
            </a:r>
            <a:endParaRPr sz="1200" b="1" i="0" u="none" strike="noStrike" cap="none" dirty="0">
              <a:solidFill>
                <a:srgbClr val="00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Münchner Str. 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- 82229 Seefeld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 +49 (0)160 964 18437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DE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t.kieltsch@kieltsch-consulting.de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g2bc9ee50309_0_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7743" y="10165799"/>
            <a:ext cx="286697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bc9ee50309_0_0"/>
          <p:cNvSpPr/>
          <p:nvPr/>
        </p:nvSpPr>
        <p:spPr>
          <a:xfrm>
            <a:off x="204225" y="5634675"/>
            <a:ext cx="2286000" cy="2137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Philipp Walz, Head </a:t>
            </a:r>
            <a:r>
              <a:rPr lang="de-DE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Development &amp; Co-Founder, </a:t>
            </a:r>
            <a:r>
              <a:rPr lang="de-DE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tiramizoo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GmbH 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"Tobias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skilled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business-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driven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individual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passion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leading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strong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logistics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quickly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logistical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."</a:t>
            </a:r>
            <a:endParaRPr sz="11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bc9ee50309_0_0"/>
          <p:cNvSpPr/>
          <p:nvPr/>
        </p:nvSpPr>
        <p:spPr>
          <a:xfrm>
            <a:off x="2633100" y="5667675"/>
            <a:ext cx="2286000" cy="2137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de-DE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de-DE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Jascha </a:t>
            </a:r>
            <a:r>
              <a:rPr lang="de-DE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Waffender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</a:t>
            </a:r>
            <a:r>
              <a:rPr lang="de-DE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Home, GLS Germany GmbH &amp; CO OHG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-DE" sz="9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"</a:t>
            </a:r>
            <a:r>
              <a:rPr lang="de-DE" sz="900" i="1" dirty="0">
                <a:solidFill>
                  <a:schemeClr val="dk1"/>
                </a:solidFill>
                <a:latin typeface="Calibri"/>
                <a:cs typeface="Calibri"/>
              </a:rPr>
              <a:t>Mit Tobias haben wir einen sehr erfahrenen Manager gewonnen. Er vereint Managementfähigkeiten, ein starkes Projekt- und Programmmanagement mit einem Hands-On Ansatz, der ihn sehr umsetzungsstark macht. Ich kann Tobias uneingeschränkt weiterempfehlen.“</a:t>
            </a:r>
            <a:endParaRPr sz="900" i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g2bc9ee50309_0_0"/>
          <p:cNvSpPr/>
          <p:nvPr/>
        </p:nvSpPr>
        <p:spPr>
          <a:xfrm>
            <a:off x="5061975" y="5667675"/>
            <a:ext cx="2286000" cy="21372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Dominik Romer, Geschäftsführung, </a:t>
            </a:r>
            <a:r>
              <a:rPr lang="de-DE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adnymics</a:t>
            </a:r>
            <a:r>
              <a:rPr lang="de-DE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GmbH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"Tobias hat uns über mehrere Jahre unterstützt unsere gesamte </a:t>
            </a:r>
            <a:r>
              <a:rPr lang="de-DE" sz="9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r>
              <a:rPr lang="de-DE" sz="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zu professionalisieren und ein entsprechendes Team aufzubauen. Absolute Empfehlung!"</a:t>
            </a: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g2bc9ee50309_0_0"/>
          <p:cNvSpPr txBox="1"/>
          <p:nvPr/>
        </p:nvSpPr>
        <p:spPr>
          <a:xfrm>
            <a:off x="7337125" y="10381200"/>
            <a:ext cx="22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de-DE" sz="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800" b="0" i="0" u="none" strike="noStrike" cap="none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D2A12-F775-EDF3-7DBF-4674FD9C7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3324" y="1329610"/>
            <a:ext cx="1522442" cy="18534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156A63-873A-D88A-7709-1E042766B2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79" y="10036780"/>
            <a:ext cx="665842" cy="665842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1F0A0F23-4CA7-0EA8-46BF-C9B1BFA3A75B}"/>
              </a:ext>
            </a:extLst>
          </p:cNvPr>
          <p:cNvCxnSpPr/>
          <p:nvPr/>
        </p:nvCxnSpPr>
        <p:spPr>
          <a:xfrm>
            <a:off x="5155684" y="3183018"/>
            <a:ext cx="2381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3;g2bc9ee50309_0_0">
            <a:extLst>
              <a:ext uri="{FF2B5EF4-FFF2-40B4-BE49-F238E27FC236}">
                <a16:creationId xmlns:a16="http://schemas.microsoft.com/office/drawing/2014/main" id="{296DC7AC-E3F9-A464-0159-4F2E27D507F4}"/>
              </a:ext>
            </a:extLst>
          </p:cNvPr>
          <p:cNvSpPr txBox="1"/>
          <p:nvPr/>
        </p:nvSpPr>
        <p:spPr>
          <a:xfrm>
            <a:off x="5263011" y="383569"/>
            <a:ext cx="21673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Tobias Kieltsch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EA11EB3-3BE3-3559-D674-9830D5689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8" y="-60525"/>
            <a:ext cx="7559675" cy="1303950"/>
          </a:xfrm>
          <a:prstGeom prst="rect">
            <a:avLst/>
          </a:prstGeom>
        </p:spPr>
      </p:pic>
      <p:sp>
        <p:nvSpPr>
          <p:cNvPr id="37" name="Google Shape;37;g2bc9ee50309_0_20"/>
          <p:cNvSpPr/>
          <p:nvPr/>
        </p:nvSpPr>
        <p:spPr>
          <a:xfrm>
            <a:off x="636587" y="7384874"/>
            <a:ext cx="228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g2bc9ee50309_0_20" descr="http://www.soennecken.de/fileadmin/images/construct/empty_imag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462" y="-102394"/>
            <a:ext cx="7144" cy="71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" name="Google Shape;39;g2bc9ee50309_0_20"/>
          <p:cNvGraphicFramePr/>
          <p:nvPr>
            <p:extLst>
              <p:ext uri="{D42A27DB-BD31-4B8C-83A1-F6EECF244321}">
                <p14:modId xmlns:p14="http://schemas.microsoft.com/office/powerpoint/2010/main" val="3229276810"/>
              </p:ext>
            </p:extLst>
          </p:nvPr>
        </p:nvGraphicFramePr>
        <p:xfrm>
          <a:off x="539675" y="1575148"/>
          <a:ext cx="6480250" cy="10031581"/>
        </p:xfrm>
        <a:graphic>
          <a:graphicData uri="http://schemas.openxmlformats.org/drawingml/2006/table">
            <a:tbl>
              <a:tblPr>
                <a:noFill/>
                <a:tableStyleId>{AE6C94FF-6307-4C4A-A54A-E6BB73A93788}</a:tableStyleId>
              </a:tblPr>
              <a:tblGrid>
                <a:gridCol w="648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u="none" strike="noStrike" cap="none" dirty="0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Kontaktdaten</a:t>
                      </a:r>
                      <a:endParaRPr sz="1400" u="none" strike="noStrike" cap="none" dirty="0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Geburtstag		02.07.1980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Anschrift		Münchner Str. 19, 82229 Seefeld (nähe München)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Telefon 		0049 (0)160 96418437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Mail			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t.kieltsch@kieltsch-consulting.de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Familienstand		verheiratet, 2 Kinder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u="none" strike="noStrike" cap="none" dirty="0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u="none" strike="noStrike" cap="none" dirty="0">
                        <a:solidFill>
                          <a:srgbClr val="006AB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u="none" strike="noStrike" cap="none" dirty="0">
                          <a:solidFill>
                            <a:srgbClr val="006AB2"/>
                          </a:solidFill>
                          <a:latin typeface="Calibri"/>
                          <a:cs typeface="Calibri"/>
                          <a:sym typeface="Calibri"/>
                        </a:rPr>
                        <a:t>Lebenslauf</a:t>
                      </a:r>
                      <a:endParaRPr sz="1400" u="none" strike="noStrike" cap="none" dirty="0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2014 - heute 		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Tobias Kieltsch, Consulting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Projektmanagement | PMO &amp; Portfolio 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Prozessmanagement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Programm 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Logistikmanagement | Experte: Out-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of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-Home-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Delivery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Team- und Strukturaufbau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Workshops | Team- und 1:1 Sessions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Interim 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Gründungsberatung, Startup Coaching</a:t>
                      </a: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KI Prozessintegration | KI Umsetzungsraum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2017 - 2021 		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COO in Geschäftsführung 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1371600" marR="0" lvl="0" indent="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b="1" u="none" strike="noStrike" cap="none" dirty="0" err="1">
                          <a:solidFill>
                            <a:schemeClr val="dk1"/>
                          </a:solidFill>
                        </a:rPr>
                        <a:t>adnymics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 GmbH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Personalisierung im E-Commerce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Operations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 | Operational Excellence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Bestandskundenmanagement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Customer 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Success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 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Customer Care 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Einkauf 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Lieferantenmanagement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2015 - 2017		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Leitung </a:t>
                      </a:r>
                      <a:r>
                        <a:rPr lang="de-DE" sz="1100" b="1" u="none" strike="noStrike" cap="none" dirty="0" err="1">
                          <a:solidFill>
                            <a:schemeClr val="dk1"/>
                          </a:solidFill>
                        </a:rPr>
                        <a:t>Operations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 &amp; Projektmanagement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		</a:t>
                      </a:r>
                      <a:r>
                        <a:rPr lang="de-DE" sz="1100" b="1" u="none" strike="noStrike" cap="none" dirty="0" err="1">
                          <a:solidFill>
                            <a:schemeClr val="dk1"/>
                          </a:solidFill>
                        </a:rPr>
                        <a:t>tiramizoo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 GmbH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Same Day 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Delivery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 | Zeitfensterzustellung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Projektmanagement | PMO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Operational Excellence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Key Account Management, z.B. für Media-Saturn-Europe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Google Shape;45;g2bc9ee50309_0_20"/>
          <p:cNvSpPr txBox="1"/>
          <p:nvPr/>
        </p:nvSpPr>
        <p:spPr>
          <a:xfrm>
            <a:off x="7337125" y="10381200"/>
            <a:ext cx="22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de-DE" sz="800" b="0" i="0" u="none" strike="noStrike" cap="none" dirty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800" b="0" i="0" u="none" strike="noStrike" cap="none" dirty="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E09EC2-AAE7-ED2D-2B1E-0413D194A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9" y="10036780"/>
            <a:ext cx="665842" cy="665842"/>
          </a:xfrm>
          <a:prstGeom prst="rect">
            <a:avLst/>
          </a:prstGeom>
        </p:spPr>
      </p:pic>
      <p:sp>
        <p:nvSpPr>
          <p:cNvPr id="5" name="Google Shape;23;g2bc9ee50309_0_0">
            <a:extLst>
              <a:ext uri="{FF2B5EF4-FFF2-40B4-BE49-F238E27FC236}">
                <a16:creationId xmlns:a16="http://schemas.microsoft.com/office/drawing/2014/main" id="{F094AF17-37FB-B412-3727-C928065AF4C6}"/>
              </a:ext>
            </a:extLst>
          </p:cNvPr>
          <p:cNvSpPr txBox="1"/>
          <p:nvPr/>
        </p:nvSpPr>
        <p:spPr>
          <a:xfrm>
            <a:off x="4516955" y="406784"/>
            <a:ext cx="32160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Projekte strukturieren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c9ee50309_0_33"/>
          <p:cNvSpPr/>
          <p:nvPr/>
        </p:nvSpPr>
        <p:spPr>
          <a:xfrm>
            <a:off x="636587" y="7384874"/>
            <a:ext cx="228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g2bc9ee50309_0_33" descr="http://www.soennecken.de/fileadmin/images/construct/empty_imag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2" y="-102394"/>
            <a:ext cx="7144" cy="71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" name="Google Shape;53;g2bc9ee50309_0_33"/>
          <p:cNvGraphicFramePr/>
          <p:nvPr>
            <p:extLst>
              <p:ext uri="{D42A27DB-BD31-4B8C-83A1-F6EECF244321}">
                <p14:modId xmlns:p14="http://schemas.microsoft.com/office/powerpoint/2010/main" val="1208020587"/>
              </p:ext>
            </p:extLst>
          </p:nvPr>
        </p:nvGraphicFramePr>
        <p:xfrm>
          <a:off x="539675" y="1575148"/>
          <a:ext cx="6480250" cy="9871129"/>
        </p:xfrm>
        <a:graphic>
          <a:graphicData uri="http://schemas.openxmlformats.org/drawingml/2006/table">
            <a:tbl>
              <a:tblPr>
                <a:noFill/>
                <a:tableStyleId>{AE6C94FF-6307-4C4A-A54A-E6BB73A93788}</a:tableStyleId>
              </a:tblPr>
              <a:tblGrid>
                <a:gridCol w="648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</a:t>
                      </a:r>
                      <a:endParaRPr sz="1400" u="none" strike="noStrike" cap="none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2011 - 2014		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Senior Manager Transportation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		Sky Deutschland GmbH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Third Party Management, Receiver- und Smartcard-Logistik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Supply Chain 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Dienstleistersteuerung, Stückguttransport DACH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Tendermanagement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2008 - 2011		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Stellvertretende Regionalleitung, Expansion Team Süd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		Deutsche Post </a:t>
                      </a:r>
                      <a:r>
                        <a:rPr lang="de-DE" sz="1100" b="1" u="none" strike="noStrike" cap="none" dirty="0" err="1">
                          <a:solidFill>
                            <a:schemeClr val="dk1"/>
                          </a:solidFill>
                        </a:rPr>
                        <a:t>Consult</a:t>
                      </a:r>
                      <a:r>
                        <a:rPr lang="de-DE" sz="1100" b="1" u="none" strike="noStrike" cap="none" dirty="0">
                          <a:solidFill>
                            <a:schemeClr val="dk1"/>
                          </a:solidFill>
                        </a:rPr>
                        <a:t> GmbH, DHL Projekt Packstation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Logistik- und Rolloutplanung der DHL Packstationen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Standortidentifikation und -akquise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bauliche Vorbereitung inkl. Inbetriebnahme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22860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Dienstleistersteuerung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u="none" strike="noStrike" cap="none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Ausbildung, Studium</a:t>
                      </a:r>
                      <a:endParaRPr sz="1400" u="none" strike="noStrike" cap="none"/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2004 - 2008		</a:t>
                      </a:r>
                      <a:r>
                        <a:rPr lang="de-DE" sz="1100" dirty="0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tudium Logistik und Transportwesen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		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Fontys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 University Venlo, Niederlande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		Abschluss: Diplom Ingenieur, Bachelor 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of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 Engineering</a:t>
                      </a:r>
                      <a:endParaRPr sz="1400" u="none" strike="noStrike" cap="none" dirty="0"/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600"/>
                        <a:buFont typeface="Calibri"/>
                        <a:buNone/>
                      </a:pPr>
                      <a:r>
                        <a:rPr lang="de-DE" sz="1600" b="1" u="none" strike="noStrike" cap="none" dirty="0"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Fortbildungen | Netzwerke</a:t>
                      </a:r>
                      <a:endParaRPr sz="1600" b="1" u="none" strike="noStrike" cap="none" dirty="0">
                        <a:solidFill>
                          <a:srgbClr val="006AB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 dirty="0">
                        <a:solidFill>
                          <a:srgbClr val="006AB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2026                                        Gründung des Business Hubs 151.works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2023		Initiator des Netzwerks Kieltsch &amp; Partner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2022		BAFA zertifizierter Gründungsberater, IHK Vorgründungscoach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2019		Betriebscontrolling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2013		Lean Management  Administrator “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Continuous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Improvement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” 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		Institut für 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Wertschöpfungsexcellenz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 (IWEX)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2010		Diskussions- und Kommunikationstraining, München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2009		Projektmanagement Training, Frankfurt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Tools | Software                     Microsoft Suite, Excel, Jira, </a:t>
                      </a:r>
                      <a:r>
                        <a:rPr lang="de-DE" sz="1100" u="none" strike="noStrike" cap="none" dirty="0" err="1">
                          <a:solidFill>
                            <a:schemeClr val="dk1"/>
                          </a:solidFill>
                        </a:rPr>
                        <a:t>Confluence</a:t>
                      </a:r>
                      <a:r>
                        <a:rPr lang="de-DE" sz="1100" u="none" strike="noStrike" cap="none" dirty="0">
                          <a:solidFill>
                            <a:schemeClr val="dk1"/>
                          </a:solidFill>
                        </a:rPr>
                        <a:t>, Miro, gängige KI Tools und mehr </a:t>
                      </a:r>
                    </a:p>
                    <a:p>
                      <a:pPr marL="45720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72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0" u="none" strike="noStrike" cap="none" dirty="0">
                          <a:ln>
                            <a:noFill/>
                          </a:ln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 </a:t>
                      </a:r>
                      <a:r>
                        <a:rPr lang="de-DE" sz="1600" b="1" u="none" strike="noStrike" cap="none" dirty="0">
                          <a:ln>
                            <a:noFill/>
                          </a:ln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Referenzübersicht</a:t>
                      </a:r>
                      <a:r>
                        <a:rPr lang="de-DE" sz="1600" b="0" u="none" strike="noStrike" cap="none" dirty="0">
                          <a:ln>
                            <a:noFill/>
                          </a:ln>
                          <a:solidFill>
                            <a:srgbClr val="006A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🔗</a:t>
                      </a:r>
                      <a:endParaRPr lang="de-DE" sz="1600" b="0" u="none" strike="noStrike" cap="none" dirty="0">
                        <a:ln>
                          <a:noFill/>
                        </a:ln>
                        <a:solidFill>
                          <a:srgbClr val="006AB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de-DE" sz="1600" b="1" u="none" strike="noStrike" cap="none" dirty="0">
                        <a:solidFill>
                          <a:srgbClr val="006AB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AB2"/>
                        </a:buClr>
                        <a:buSzPts val="1200"/>
                        <a:buFont typeface="Noto Sans Symbols"/>
                        <a:buNone/>
                      </a:pP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9" name="Google Shape;59;g2bc9ee50309_0_33"/>
          <p:cNvSpPr txBox="1"/>
          <p:nvPr/>
        </p:nvSpPr>
        <p:spPr>
          <a:xfrm>
            <a:off x="7337125" y="10381200"/>
            <a:ext cx="22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de-DE" sz="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800" b="0" i="0" u="none" strike="noStrike" cap="none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94EA1E-63A3-145A-2667-CA724D2EA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9" y="10036780"/>
            <a:ext cx="665842" cy="66584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D48C57-2725-B45C-373C-30A104DFB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38" y="-60525"/>
            <a:ext cx="7559675" cy="1303950"/>
          </a:xfrm>
          <a:prstGeom prst="rect">
            <a:avLst/>
          </a:prstGeom>
        </p:spPr>
      </p:pic>
      <p:sp>
        <p:nvSpPr>
          <p:cNvPr id="4" name="Google Shape;23;g2bc9ee50309_0_0">
            <a:extLst>
              <a:ext uri="{FF2B5EF4-FFF2-40B4-BE49-F238E27FC236}">
                <a16:creationId xmlns:a16="http://schemas.microsoft.com/office/drawing/2014/main" id="{70598BCA-E3FF-E69C-842F-199FA82B8FB7}"/>
              </a:ext>
            </a:extLst>
          </p:cNvPr>
          <p:cNvSpPr txBox="1"/>
          <p:nvPr/>
        </p:nvSpPr>
        <p:spPr>
          <a:xfrm>
            <a:off x="4093873" y="406784"/>
            <a:ext cx="41502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Umsetzung beschleunigen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Macintosh PowerPoint</Application>
  <PresentationFormat>Benutzerdefiniert</PresentationFormat>
  <Paragraphs>143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Noto Sans Symbols</vt:lpstr>
      <vt:lpstr>Larissa-Design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conlab</dc:creator>
  <cp:lastModifiedBy>Tobias Kieltsch</cp:lastModifiedBy>
  <cp:revision>26</cp:revision>
  <dcterms:created xsi:type="dcterms:W3CDTF">2010-04-19T18:34:29Z</dcterms:created>
  <dcterms:modified xsi:type="dcterms:W3CDTF">2026-05-15T09:33:35Z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0x0101002B870B8DC6900447A937A7F40812149D</vt:lpwstr>
  </property>
</Properties>
</file>